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3" r:id="rId1"/>
    <p:sldMasterId id="2147488120" r:id="rId2"/>
  </p:sldMasterIdLst>
  <p:notesMasterIdLst>
    <p:notesMasterId r:id="rId24"/>
  </p:notesMasterIdLst>
  <p:sldIdLst>
    <p:sldId id="3890" r:id="rId3"/>
    <p:sldId id="5459" r:id="rId4"/>
    <p:sldId id="5460" r:id="rId5"/>
    <p:sldId id="5461" r:id="rId6"/>
    <p:sldId id="5462" r:id="rId7"/>
    <p:sldId id="5463" r:id="rId8"/>
    <p:sldId id="5464" r:id="rId9"/>
    <p:sldId id="5465" r:id="rId10"/>
    <p:sldId id="263" r:id="rId11"/>
    <p:sldId id="264" r:id="rId12"/>
    <p:sldId id="5466" r:id="rId13"/>
    <p:sldId id="5467" r:id="rId14"/>
    <p:sldId id="5468" r:id="rId15"/>
    <p:sldId id="5469" r:id="rId16"/>
    <p:sldId id="5470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66"/>
    <a:srgbClr val="CC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3124" autoAdjust="0"/>
    <p:restoredTop sz="93792" autoAdjust="0"/>
  </p:normalViewPr>
  <p:slideViewPr>
    <p:cSldViewPr>
      <p:cViewPr varScale="1">
        <p:scale>
          <a:sx n="80" d="100"/>
          <a:sy n="80" d="100"/>
        </p:scale>
        <p:origin x="68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0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5B3A6-A626-4234-BEB8-81418E266991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952F9-AE52-48CF-A9AD-D4218A589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79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3C637-E34B-4072-9C76-540A71B91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1BA5E3D-C7F7-4EC7-8FDE-DB108477F4A6}" type="datetimeFigureOut">
              <a:rPr lang="en-US" altLang="en-US"/>
              <a:pPr>
                <a:defRPr/>
              </a:pPr>
              <a:t>4/30/2023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D11DC-E039-4F50-833E-E93A8A6E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BA33C-BE4F-4B44-9EC3-61F544C52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FE133619-1092-472E-BCF5-C5D24A6AA8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808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5FC13-6B46-4968-B406-0705B29FE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0A443DF-A861-4BC6-ABEB-75DD08AA3F5D}" type="datetimeFigureOut">
              <a:rPr lang="en-US" altLang="en-US"/>
              <a:pPr>
                <a:defRPr/>
              </a:pPr>
              <a:t>4/30/2023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F3F9C-6D76-4136-B551-73487AA0E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7A469-4C08-454B-AA3C-8888AA16D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3EE8F42F-930B-4C16-872A-533D8876D4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976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33F46-B6D9-47BF-A186-0DE517986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ECCC7F-EEF5-4011-8E82-5D58D356938A}" type="datetimeFigureOut">
              <a:rPr lang="en-US" altLang="en-US"/>
              <a:pPr>
                <a:defRPr/>
              </a:pPr>
              <a:t>4/30/2023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AF35E-4C3B-4AF7-BB66-41D270FD2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662FC-FF45-4699-AB16-F3CDE0E9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AE579071-EE09-4668-B532-321E0D0F41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013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776288" y="1633538"/>
            <a:ext cx="7591425" cy="18764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6288" y="3505200"/>
            <a:ext cx="7591425" cy="118110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1687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1687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1687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1687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1687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42418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959901" y="253677"/>
            <a:ext cx="7062788" cy="470852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776288" y="4152900"/>
            <a:ext cx="7591425" cy="73818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6288" y="4886325"/>
            <a:ext cx="7591425" cy="73818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1687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1687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1687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1687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1687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980366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776288" y="2490788"/>
            <a:ext cx="7591425" cy="18764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877872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3222217" y="1165503"/>
            <a:ext cx="6999842" cy="466655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66750" y="1271587"/>
            <a:ext cx="3833813" cy="2009776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6750" y="3381375"/>
            <a:ext cx="3833813" cy="200977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1687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1687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1687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1687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1687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103410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157093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76288" y="2452687"/>
            <a:ext cx="7591425" cy="3014663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611060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4850606" y="1703671"/>
            <a:ext cx="3571876" cy="536909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6287" y="2452687"/>
            <a:ext cx="3752851" cy="3014663"/>
          </a:xfrm>
          <a:prstGeom prst="rect">
            <a:avLst/>
          </a:prstGeom>
        </p:spPr>
        <p:txBody>
          <a:bodyPr/>
          <a:lstStyle>
            <a:lvl1pPr>
              <a:spcBef>
                <a:spcPts val="1898"/>
              </a:spcBef>
              <a:buBlip>
                <a:blip r:embed="rId2"/>
              </a:buBlip>
            </a:lvl1pPr>
            <a:lvl2pPr>
              <a:spcBef>
                <a:spcPts val="1898"/>
              </a:spcBef>
              <a:buBlip>
                <a:blip r:embed="rId2"/>
              </a:buBlip>
            </a:lvl2pPr>
            <a:lvl3pPr>
              <a:spcBef>
                <a:spcPts val="1898"/>
              </a:spcBef>
              <a:buBlip>
                <a:blip r:embed="rId2"/>
              </a:buBlip>
            </a:lvl3pPr>
            <a:lvl4pPr>
              <a:spcBef>
                <a:spcPts val="1898"/>
              </a:spcBef>
              <a:buBlip>
                <a:blip r:embed="rId2"/>
              </a:buBlip>
            </a:lvl4pPr>
            <a:lvl5pPr>
              <a:spcBef>
                <a:spcPts val="1898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509629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270143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89439-769A-4EFE-8BB1-D64FABC82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7BF2D5-B5B4-4197-9F13-DB2C922AB0F5}" type="datetimeFigureOut">
              <a:rPr lang="en-US" altLang="en-US"/>
              <a:pPr>
                <a:defRPr/>
              </a:pPr>
              <a:t>4/30/2023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E6915-AF6C-4089-A747-0BD1EB067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9BF07-29BA-476D-A1FF-927FDE0D6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0D2D7DB-17DA-4823-83D8-EDEBE88434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84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21"/>
          </p:nvPr>
        </p:nvSpPr>
        <p:spPr>
          <a:xfrm>
            <a:off x="5119687" y="2586038"/>
            <a:ext cx="3571876" cy="388937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4886325" y="1093783"/>
            <a:ext cx="4057651" cy="2705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452437" y="123825"/>
            <a:ext cx="4524376" cy="680085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03935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895349" y="4214813"/>
            <a:ext cx="7358064" cy="35774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969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895349" y="3046407"/>
            <a:ext cx="7358064" cy="48494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1687"/>
              </a:spcBef>
              <a:buClrTx/>
              <a:buSzTx/>
              <a:buNone/>
              <a:defRPr sz="2812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03494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150509" y="682466"/>
            <a:ext cx="9321806" cy="6214538"/>
          </a:xfrm>
          <a:prstGeom prst="rect">
            <a:avLst/>
          </a:prstGeom>
          <a:ln w="127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736527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609478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44EC2-94A6-4EC4-A261-66B351BBB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EDD76AE-1ABE-4B63-A624-E4CEA7EA437E}" type="datetimeFigureOut">
              <a:rPr lang="en-US" altLang="en-US"/>
              <a:pPr>
                <a:defRPr/>
              </a:pPr>
              <a:t>4/30/2023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0A2B7-B883-4516-917A-1BA78D66A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A97F7-91B2-4285-825E-CEF749B78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61861069-D793-4497-87FC-9365AB6F1B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688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37BCD-3D82-4355-AC82-89B18AB2C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CEBB5A9-4C08-4E2E-AE71-B69791E00B9B}" type="datetimeFigureOut">
              <a:rPr lang="en-US" altLang="en-US"/>
              <a:pPr>
                <a:defRPr/>
              </a:pPr>
              <a:t>4/30/2023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FB5FB-5240-4C26-B36B-24552F58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4AFCED-DACE-49F6-83AD-BDEA308DE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C0AE0747-E555-4E4B-B837-33A19C859B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12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DB5396-388B-4DD9-9391-265ECA5E4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2B9A98-E8BF-44EE-BAF6-A81254C9491B}" type="datetimeFigureOut">
              <a:rPr lang="en-US" altLang="en-US"/>
              <a:pPr>
                <a:defRPr/>
              </a:pPr>
              <a:t>4/30/2023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F4C319-53F0-4157-AE88-3E8A0588B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26D509-23D3-4A71-952C-FC0C33EAF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EDF6BE8D-953E-41C6-8CFF-C4B7A45475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391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F618B6-44BB-4A18-8F4E-29C5D42AF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F0518B8-DBFD-4499-AE61-86E96AAAB2F7}" type="datetimeFigureOut">
              <a:rPr lang="en-US" altLang="en-US"/>
              <a:pPr>
                <a:defRPr/>
              </a:pPr>
              <a:t>4/30/2023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1684EB-5ACA-4184-A41C-7E4EC3444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4B54D9-6A23-47C2-88BB-87732E0F6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CDE93249-E997-4520-A62D-A9E2CA2EEE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801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74CE8A-1AA1-43CD-A9A5-9533C8A01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CB735E7-6966-4893-AD1C-D2FF012805F4}" type="datetimeFigureOut">
              <a:rPr lang="en-US" altLang="en-US"/>
              <a:pPr>
                <a:defRPr/>
              </a:pPr>
              <a:t>4/30/2023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EBB6B7-170C-4A67-888C-3F0F103BD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7205A-E559-48FD-BDCF-9E1F3E246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3241500-C252-4AD9-B0E8-C336991622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58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1C65A2-2217-406D-91E6-830CB64B8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602B8EE-EFD3-41F5-A082-DC85D6F0B333}" type="datetimeFigureOut">
              <a:rPr lang="en-US" altLang="en-US"/>
              <a:pPr>
                <a:defRPr/>
              </a:pPr>
              <a:t>4/30/2023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E9840-1F91-415E-A821-2C7841344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6E11C-1436-4942-A33D-4AF452084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D3A50E1C-B675-41AA-942E-C695184EE9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03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34E9B-2379-4781-BB95-C68101F3D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CDA924-DFB0-4AC6-BCB1-B132EF381297}" type="datetimeFigureOut">
              <a:rPr lang="en-US" altLang="en-US"/>
              <a:pPr>
                <a:defRPr/>
              </a:pPr>
              <a:t>4/30/2023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33978-C8E8-4235-859C-95C542BB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F805A-8B9D-4AE9-9F52-986A550B4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39AD9416-8727-4032-B911-2423442FDE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342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FC181-E1E5-4829-AF47-CAF1C04AE3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B12FC5E-8D20-408E-974C-729173342A8E}" type="datetimeFigureOut">
              <a:rPr lang="en-US" altLang="en-US"/>
              <a:pPr>
                <a:defRPr/>
              </a:pPr>
              <a:t>4/30/2023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597-8C07-4C1D-8F48-90EFD7202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1658C-822D-4158-8FF9-0F96C193F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70ED3EB-892A-498F-90B8-0D6382954A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新細明體" panose="02020500000000000000" pitchFamily="18" charset="-120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5pPr>
      <a:lvl6pPr marL="2514215" indent="-228564" algn="l" defTabSz="91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4" indent="-228564" algn="l" defTabSz="91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5" indent="-228564" algn="l" defTabSz="91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3" indent="-228564" algn="l" defTabSz="91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776288" y="1352550"/>
            <a:ext cx="7591425" cy="41529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776288" y="1157287"/>
            <a:ext cx="7591425" cy="12477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65248" y="5772911"/>
            <a:ext cx="231045" cy="227839"/>
          </a:xfrm>
          <a:prstGeom prst="rect">
            <a:avLst/>
          </a:prstGeom>
          <a:ln w="3175">
            <a:miter lim="400000"/>
          </a:ln>
        </p:spPr>
        <p:txBody>
          <a:bodyPr wrap="none" lIns="27093" tIns="27093" rIns="27093" bIns="27093" anchor="b">
            <a:spAutoFit/>
          </a:bodyPr>
          <a:lstStyle>
            <a:lvl1pPr>
              <a:defRPr sz="1125" b="1">
                <a:solidFill>
                  <a:srgbClr val="51573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665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21" r:id="rId1"/>
    <p:sldLayoutId id="2147488122" r:id="rId2"/>
    <p:sldLayoutId id="2147488123" r:id="rId3"/>
    <p:sldLayoutId id="2147488124" r:id="rId4"/>
    <p:sldLayoutId id="2147488125" r:id="rId5"/>
    <p:sldLayoutId id="2147488126" r:id="rId6"/>
    <p:sldLayoutId id="2147488127" r:id="rId7"/>
    <p:sldLayoutId id="2147488128" r:id="rId8"/>
    <p:sldLayoutId id="2147488129" r:id="rId9"/>
    <p:sldLayoutId id="2147488130" r:id="rId10"/>
    <p:sldLayoutId id="2147488131" r:id="rId11"/>
    <p:sldLayoutId id="2147488132" r:id="rId12"/>
  </p:sldLayoutIdLst>
  <p:transition spd="med"/>
  <p:txStyles>
    <p:titleStyle>
      <a:lvl1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5203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5203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5203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5203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5203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5203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5203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5203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5203" b="0" i="0" u="none" strike="noStrike" cap="none" spc="0" baseline="0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9pPr>
    </p:titleStyle>
    <p:bodyStyle>
      <a:lvl1pPr marL="273238" marR="0" indent="-273238" algn="l" defTabSz="412735" rtl="0" latinLnBrk="0">
        <a:lnSpc>
          <a:spcPct val="100000"/>
        </a:lnSpc>
        <a:spcBef>
          <a:spcPts val="225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2391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1pPr>
      <a:lvl2pPr marL="675060" marR="0" indent="-273238" algn="l" defTabSz="412735" rtl="0" latinLnBrk="0">
        <a:lnSpc>
          <a:spcPct val="100000"/>
        </a:lnSpc>
        <a:spcBef>
          <a:spcPts val="225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2391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2pPr>
      <a:lvl3pPr marL="1076881" marR="0" indent="-273238" algn="l" defTabSz="412735" rtl="0" latinLnBrk="0">
        <a:lnSpc>
          <a:spcPct val="100000"/>
        </a:lnSpc>
        <a:spcBef>
          <a:spcPts val="225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2391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3pPr>
      <a:lvl4pPr marL="1478704" marR="0" indent="-273239" algn="l" defTabSz="412735" rtl="0" latinLnBrk="0">
        <a:lnSpc>
          <a:spcPct val="100000"/>
        </a:lnSpc>
        <a:spcBef>
          <a:spcPts val="225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2391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4pPr>
      <a:lvl5pPr marL="1880525" marR="0" indent="-273239" algn="l" defTabSz="412735" rtl="0" latinLnBrk="0">
        <a:lnSpc>
          <a:spcPct val="100000"/>
        </a:lnSpc>
        <a:spcBef>
          <a:spcPts val="225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2391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5pPr>
      <a:lvl6pPr marL="2282347" marR="0" indent="-273239" algn="l" defTabSz="412735" rtl="0" latinLnBrk="0">
        <a:lnSpc>
          <a:spcPct val="100000"/>
        </a:lnSpc>
        <a:spcBef>
          <a:spcPts val="225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2391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6pPr>
      <a:lvl7pPr marL="2684169" marR="0" indent="-273239" algn="l" defTabSz="412735" rtl="0" latinLnBrk="0">
        <a:lnSpc>
          <a:spcPct val="100000"/>
        </a:lnSpc>
        <a:spcBef>
          <a:spcPts val="225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2391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7pPr>
      <a:lvl8pPr marL="3085990" marR="0" indent="-273239" algn="l" defTabSz="412735" rtl="0" latinLnBrk="0">
        <a:lnSpc>
          <a:spcPct val="100000"/>
        </a:lnSpc>
        <a:spcBef>
          <a:spcPts val="225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2391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8pPr>
      <a:lvl9pPr marL="3487812" marR="0" indent="-273239" algn="l" defTabSz="412735" rtl="0" latinLnBrk="0">
        <a:lnSpc>
          <a:spcPct val="100000"/>
        </a:lnSpc>
        <a:spcBef>
          <a:spcPts val="2250"/>
        </a:spcBef>
        <a:spcAft>
          <a:spcPts val="0"/>
        </a:spcAft>
        <a:buClr>
          <a:srgbClr val="9A7865"/>
        </a:buClr>
        <a:buSzPct val="40000"/>
        <a:buFontTx/>
        <a:buBlip>
          <a:blip r:embed="rId15"/>
        </a:buBlip>
        <a:tabLst/>
        <a:defRPr sz="2391" b="0" i="0" u="none" strike="noStrike" cap="none" spc="0" baseline="0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9pPr>
    </p:bodyStyle>
    <p:otherStyle>
      <a:lvl1pPr marL="0" marR="0" indent="0" algn="ctr" defTabSz="412735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125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160729" algn="ctr" defTabSz="412735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125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321457" algn="ctr" defTabSz="412735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125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482186" algn="ctr" defTabSz="412735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125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642915" algn="ctr" defTabSz="412735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125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803643" algn="ctr" defTabSz="412735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125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964372" algn="ctr" defTabSz="412735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125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125101" algn="ctr" defTabSz="412735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125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285829" algn="ctr" defTabSz="412735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sz="1125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66"/>
            <a:ext cx="9143999" cy="6878966"/>
          </a:xfrm>
          <a:prstGeom prst="rect">
            <a:avLst/>
          </a:prstGeom>
        </p:spPr>
      </p:pic>
      <p:sp>
        <p:nvSpPr>
          <p:cNvPr id="392195" name="Title 1"/>
          <p:cNvSpPr>
            <a:spLocks noGrp="1"/>
          </p:cNvSpPr>
          <p:nvPr>
            <p:ph type="title"/>
          </p:nvPr>
        </p:nvSpPr>
        <p:spPr>
          <a:xfrm>
            <a:off x="17078" y="1936129"/>
            <a:ext cx="9109841" cy="1676642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</a:rPr>
              <a:t>從耶穌給四千人吃飽所聯想到的</a:t>
            </a:r>
            <a:endParaRPr lang="en-US" altLang="en-US" sz="3600" b="1" dirty="0">
              <a:solidFill>
                <a:schemeClr val="bg1"/>
              </a:solidFill>
            </a:endParaRPr>
          </a:p>
        </p:txBody>
      </p:sp>
      <p:sp>
        <p:nvSpPr>
          <p:cNvPr id="9220" name="Rectangle 7">
            <a:extLst>
              <a:ext uri="{FF2B5EF4-FFF2-40B4-BE49-F238E27FC236}">
                <a16:creationId xmlns:a16="http://schemas.microsoft.com/office/drawing/2014/main" id="{7251A9F7-053B-46D2-807D-1BD293140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7390" y="8746"/>
            <a:ext cx="3391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Sermon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30166" cy="1764183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49960461-67AE-62D4-6B1D-2427D3043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21585"/>
            <a:ext cx="6324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zh-CN" altLang="en-US" sz="4000" dirty="0">
                <a:solidFill>
                  <a:schemeClr val="bg1"/>
                </a:solidFill>
              </a:rPr>
              <a:t>讲员</a:t>
            </a:r>
            <a:r>
              <a:rPr lang="en-US" altLang="zh-CN" sz="4000" dirty="0">
                <a:solidFill>
                  <a:schemeClr val="bg1"/>
                </a:solidFill>
              </a:rPr>
              <a:t>: </a:t>
            </a:r>
            <a:r>
              <a:rPr lang="zh-CN" altLang="en-US" sz="4000" dirty="0">
                <a:solidFill>
                  <a:schemeClr val="bg1"/>
                </a:solidFill>
              </a:rPr>
              <a:t>尹谷恩 長老	</a:t>
            </a:r>
          </a:p>
        </p:txBody>
      </p:sp>
    </p:spTree>
    <p:extLst>
      <p:ext uri="{BB962C8B-B14F-4D97-AF65-F5344CB8AC3E}">
        <p14:creationId xmlns:p14="http://schemas.microsoft.com/office/powerpoint/2010/main" val="2948737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二. 从二处经文不同点所引发的"/>
          <p:cNvSpPr txBox="1">
            <a:spLocks noGrp="1"/>
          </p:cNvSpPr>
          <p:nvPr>
            <p:ph type="title"/>
          </p:nvPr>
        </p:nvSpPr>
        <p:spPr>
          <a:xfrm>
            <a:off x="172073" y="306323"/>
            <a:ext cx="8799855" cy="154435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75281">
              <a:defRPr sz="7252"/>
            </a:lvl1pPr>
          </a:lstStyle>
          <a:p>
            <a:r>
              <a:rPr dirty="0"/>
              <a:t>二. </a:t>
            </a:r>
            <a:r>
              <a:rPr dirty="0" err="1"/>
              <a:t>从二处经文不同点所引发的</a:t>
            </a:r>
            <a:endParaRPr dirty="0"/>
          </a:p>
        </p:txBody>
      </p:sp>
      <p:sp>
        <p:nvSpPr>
          <p:cNvPr id="143" name="A. 时代论 Dispensation…"/>
          <p:cNvSpPr txBox="1">
            <a:spLocks noGrp="1"/>
          </p:cNvSpPr>
          <p:nvPr>
            <p:ph type="body" idx="1"/>
          </p:nvPr>
        </p:nvSpPr>
        <p:spPr>
          <a:xfrm>
            <a:off x="354747" y="2438400"/>
            <a:ext cx="8599460" cy="3386468"/>
          </a:xfrm>
          <a:prstGeom prst="rect">
            <a:avLst/>
          </a:prstGeom>
        </p:spPr>
        <p:txBody>
          <a:bodyPr/>
          <a:lstStyle/>
          <a:p>
            <a:pPr marL="273239" indent="-273239">
              <a:defRPr sz="6000"/>
            </a:pPr>
            <a:r>
              <a:rPr dirty="0"/>
              <a:t>A. </a:t>
            </a:r>
            <a:r>
              <a:rPr dirty="0" err="1"/>
              <a:t>时代论</a:t>
            </a:r>
            <a:r>
              <a:rPr dirty="0"/>
              <a:t> Dispensation </a:t>
            </a:r>
          </a:p>
          <a:p>
            <a:pPr marL="273239" indent="-273239">
              <a:defRPr sz="6000"/>
            </a:pPr>
            <a:endParaRPr dirty="0"/>
          </a:p>
          <a:p>
            <a:pPr marL="273239" indent="-273239">
              <a:defRPr sz="6000"/>
            </a:pPr>
            <a:r>
              <a:rPr dirty="0"/>
              <a:t>B.  </a:t>
            </a:r>
            <a:r>
              <a:rPr dirty="0" err="1"/>
              <a:t>数码象征意义</a:t>
            </a:r>
            <a:endParaRPr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creen Shot 2023-04-28 at 8.18.13 PM.png" descr="Screen Shot 2023-04-28 at 8.18.13 P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00213" y="767266"/>
            <a:ext cx="7908604" cy="532346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经文比较: *不同点*"/>
          <p:cNvSpPr txBox="1">
            <a:spLocks noGrp="1"/>
          </p:cNvSpPr>
          <p:nvPr>
            <p:ph type="title"/>
          </p:nvPr>
        </p:nvSpPr>
        <p:spPr>
          <a:xfrm>
            <a:off x="123824" y="357187"/>
            <a:ext cx="7641432" cy="829383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defTabSz="498968">
              <a:defRPr sz="6290"/>
            </a:lvl1pPr>
          </a:lstStyle>
          <a:p>
            <a:r>
              <a:t>   经文比较: *不同点*</a:t>
            </a:r>
          </a:p>
        </p:txBody>
      </p:sp>
      <p:graphicFrame>
        <p:nvGraphicFramePr>
          <p:cNvPr id="148" name="Table 1-1"/>
          <p:cNvGraphicFramePr/>
          <p:nvPr/>
        </p:nvGraphicFramePr>
        <p:xfrm>
          <a:off x="907049" y="1182792"/>
          <a:ext cx="7010904" cy="4868118"/>
        </p:xfrm>
        <a:graphic>
          <a:graphicData uri="http://schemas.openxmlformats.org/drawingml/2006/table">
            <a:tbl>
              <a:tblPr bandRow="1"/>
              <a:tblGrid>
                <a:gridCol w="3505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902"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伯赛大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格拉森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五千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四千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 defTabSz="457200">
                        <a:buClrTx/>
                        <a:defRPr sz="3700" b="1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 sz="2600"/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3700" b="1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 sz="2600"/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五饼二鱼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七饼几条鱼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十二蓝剩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七蓝剩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手提蓝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大蓝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犹太人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外帮人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马可 6:34-44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马可 8:1-10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一天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三天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总结，神不偏待人"/>
          <p:cNvSpPr txBox="1">
            <a:spLocks noGrp="1"/>
          </p:cNvSpPr>
          <p:nvPr>
            <p:ph type="title"/>
          </p:nvPr>
        </p:nvSpPr>
        <p:spPr>
          <a:xfrm>
            <a:off x="233363" y="214312"/>
            <a:ext cx="7591425" cy="1050542"/>
          </a:xfrm>
          <a:prstGeom prst="rect">
            <a:avLst/>
          </a:prstGeom>
        </p:spPr>
        <p:txBody>
          <a:bodyPr/>
          <a:lstStyle>
            <a:lvl1pPr algn="l">
              <a:defRPr sz="5000"/>
            </a:lvl1pPr>
          </a:lstStyle>
          <a:p>
            <a:r>
              <a:t>总结，神不偏待人</a:t>
            </a:r>
          </a:p>
        </p:txBody>
      </p:sp>
      <p:sp>
        <p:nvSpPr>
          <p:cNvPr id="151" name="“这福音本是神的大能，要救一切相信的，先是犹太人，后是希腊人（外帮人）。”罗马书 1:16…"/>
          <p:cNvSpPr txBox="1">
            <a:spLocks noGrp="1"/>
          </p:cNvSpPr>
          <p:nvPr>
            <p:ph type="body" idx="1"/>
          </p:nvPr>
        </p:nvSpPr>
        <p:spPr>
          <a:xfrm>
            <a:off x="154111" y="1139689"/>
            <a:ext cx="8726278" cy="517866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82882" indent="-282882" defTabSz="330188">
              <a:spcBef>
                <a:spcPts val="1125"/>
              </a:spcBef>
              <a:buSzPct val="80000"/>
              <a:buFont typeface="Georgia"/>
              <a:buChar char="•"/>
              <a:defRPr sz="3520"/>
            </a:pPr>
            <a:r>
              <a:t>“这福音本是神的大能，要救一切相信的，先是犹太人，后是希腊人（外帮人）。”罗马书 1:16 </a:t>
            </a:r>
          </a:p>
          <a:p>
            <a:pPr marL="282882" indent="-282882" defTabSz="330188">
              <a:spcBef>
                <a:spcPts val="1125"/>
              </a:spcBef>
              <a:buSzPct val="80000"/>
              <a:buFont typeface="Georgia"/>
              <a:buChar char="•"/>
              <a:defRPr sz="3520"/>
            </a:pPr>
            <a:r>
              <a:t>“彼得就开口说：「我真看出神是不偏待人。”使徒行传 10:34 .</a:t>
            </a:r>
          </a:p>
          <a:p>
            <a:pPr marL="282882" indent="-282882" defTabSz="330188">
              <a:spcBef>
                <a:spcPts val="1125"/>
              </a:spcBef>
              <a:buSzPct val="80000"/>
              <a:buFont typeface="Georgia"/>
              <a:buChar char="•"/>
              <a:defRPr sz="3520"/>
            </a:pPr>
            <a:r>
              <a:t>“因为耶和华你们的神－他是万神之神，万主之主，至大的神，大有能力，大而可畏，不以貌取人，也不受贿赂。”申命记 10:17</a:t>
            </a:r>
          </a:p>
          <a:p>
            <a:pPr marL="282882" indent="-282882" defTabSz="330188">
              <a:spcBef>
                <a:spcPts val="1125"/>
              </a:spcBef>
              <a:buSzPct val="80000"/>
              <a:buFont typeface="Georgia"/>
              <a:buChar char="•"/>
              <a:defRPr sz="3520"/>
            </a:pPr>
            <a:r>
              <a:t>“却将荣耀、尊贵、平安加给一切行善的人，先是犹太人，后是希腊人。 因为神不偏待人。’ 罗马书 2:9-11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三. 对爱的回应"/>
          <p:cNvSpPr txBox="1">
            <a:spLocks noGrp="1"/>
          </p:cNvSpPr>
          <p:nvPr>
            <p:ph type="title"/>
          </p:nvPr>
        </p:nvSpPr>
        <p:spPr>
          <a:xfrm>
            <a:off x="347663" y="271462"/>
            <a:ext cx="7591425" cy="1247776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三. 对爱的回应</a:t>
            </a:r>
          </a:p>
        </p:txBody>
      </p:sp>
      <p:sp>
        <p:nvSpPr>
          <p:cNvPr id="154" name="1. 还福音的债…"/>
          <p:cNvSpPr txBox="1">
            <a:spLocks noGrp="1"/>
          </p:cNvSpPr>
          <p:nvPr>
            <p:ph type="body" sz="half" idx="1"/>
          </p:nvPr>
        </p:nvSpPr>
        <p:spPr>
          <a:xfrm>
            <a:off x="175105" y="1500782"/>
            <a:ext cx="4597460" cy="482504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defTabSz="354952">
              <a:spcBef>
                <a:spcPts val="1195"/>
              </a:spcBef>
              <a:buSzTx/>
              <a:buNone/>
              <a:defRPr sz="3784" b="1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pPr>
            <a:r>
              <a:t>1. 还福音的债</a:t>
            </a:r>
          </a:p>
          <a:p>
            <a:pPr marL="0" indent="0" defTabSz="354952">
              <a:spcBef>
                <a:spcPts val="1195"/>
              </a:spcBef>
              <a:buSzTx/>
              <a:buNone/>
              <a:defRPr sz="3784" b="1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pPr>
            <a:r>
              <a:rPr>
                <a:solidFill>
                  <a:srgbClr val="AA7942"/>
                </a:solidFill>
              </a:rPr>
              <a:t>a. </a:t>
            </a:r>
            <a:r>
              <a:t>我们是得益者</a:t>
            </a:r>
          </a:p>
          <a:p>
            <a:pPr marL="580552" lvl="1" indent="-234985" defTabSz="354952">
              <a:spcBef>
                <a:spcPts val="1195"/>
              </a:spcBef>
              <a:defRPr sz="3784"/>
            </a:pPr>
            <a:r>
              <a:t>“因为外面作犹太人的，不是真犹太人；外面肉身的割礼，也不是真割礼。 惟有里面作的，才是真犹太人；……。”  罗马书 2:28-29 </a:t>
            </a:r>
          </a:p>
        </p:txBody>
      </p:sp>
      <p:pic>
        <p:nvPicPr>
          <p:cNvPr id="155" name="GUJV5876.JPG" descr="GUJV5876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809663" y="2272295"/>
            <a:ext cx="4160395" cy="336567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三. 对爱的回应"/>
          <p:cNvSpPr txBox="1">
            <a:spLocks noGrp="1"/>
          </p:cNvSpPr>
          <p:nvPr>
            <p:ph type="title"/>
          </p:nvPr>
        </p:nvSpPr>
        <p:spPr>
          <a:xfrm>
            <a:off x="347663" y="271462"/>
            <a:ext cx="7591425" cy="1247776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三. 对爱的回应</a:t>
            </a:r>
          </a:p>
        </p:txBody>
      </p:sp>
      <p:sp>
        <p:nvSpPr>
          <p:cNvPr id="158" name="b. 欠债：…"/>
          <p:cNvSpPr txBox="1">
            <a:spLocks noGrp="1"/>
          </p:cNvSpPr>
          <p:nvPr>
            <p:ph type="body" sz="half" idx="1"/>
          </p:nvPr>
        </p:nvSpPr>
        <p:spPr>
          <a:xfrm>
            <a:off x="175105" y="1472207"/>
            <a:ext cx="4764433" cy="482504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07661" indent="-207661" defTabSz="313678">
              <a:spcBef>
                <a:spcPts val="1055"/>
              </a:spcBef>
              <a:defRPr sz="3343"/>
            </a:pPr>
            <a:r>
              <a:t>b. </a:t>
            </a:r>
            <a:r>
              <a:rPr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rPr>
              <a:t>欠债：</a:t>
            </a:r>
            <a:r>
              <a:t> </a:t>
            </a:r>
          </a:p>
          <a:p>
            <a:pPr marL="207661" indent="-207661" defTabSz="313678">
              <a:spcBef>
                <a:spcPts val="1055"/>
              </a:spcBef>
              <a:defRPr sz="3343"/>
            </a:pPr>
            <a:r>
              <a:t>“无论是希腊人、化外人、聪明人、愚拙人，我都欠他们的债， 所以情愿尽我的力量，将福音也传给你们在罗马的人。 我不以福音为耻；这福音本是　神的大能，要救一切相信的，先是犹太人，后是希腊人。”罗马书 1:14-16</a:t>
            </a:r>
          </a:p>
        </p:txBody>
      </p:sp>
      <p:pic>
        <p:nvPicPr>
          <p:cNvPr id="159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77729" y="2033106"/>
            <a:ext cx="3776856" cy="3365674"/>
          </a:xfrm>
          <a:prstGeom prst="rect">
            <a:avLst/>
          </a:prstGeom>
        </p:spPr>
      </p:pic>
      <p:sp>
        <p:nvSpPr>
          <p:cNvPr id="160" name="John Stott 斯托得牧师"/>
          <p:cNvSpPr txBox="1"/>
          <p:nvPr/>
        </p:nvSpPr>
        <p:spPr>
          <a:xfrm>
            <a:off x="5420322" y="5502399"/>
            <a:ext cx="3291670" cy="63951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normAutofit/>
          </a:bodyPr>
          <a:lstStyle/>
          <a:p>
            <a:pPr algn="ctr" defTabSz="235259" fontAlgn="auto" hangingPunct="0">
              <a:spcBef>
                <a:spcPts val="0"/>
              </a:spcBef>
              <a:spcAft>
                <a:spcPts val="0"/>
              </a:spcAft>
              <a:defRPr sz="1994">
                <a:latin typeface="Zapfino"/>
                <a:ea typeface="Zapfino"/>
                <a:cs typeface="Zapfino"/>
                <a:sym typeface="Zapfino"/>
              </a:defRPr>
            </a:pPr>
            <a:r>
              <a:rPr sz="1402" kern="0">
                <a:solidFill>
                  <a:srgbClr val="625B48"/>
                </a:solidFill>
                <a:latin typeface="Zapfino"/>
                <a:sym typeface="Zapfino"/>
              </a:rPr>
              <a:t>John Stott </a:t>
            </a:r>
            <a:r>
              <a:rPr sz="1884" kern="0">
                <a:solidFill>
                  <a:srgbClr val="625B48"/>
                </a:solidFill>
                <a:latin typeface="Zapfino"/>
                <a:sym typeface="Zapfino"/>
              </a:rPr>
              <a:t>斯托得牧师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三. 对爱的回应"/>
          <p:cNvSpPr txBox="1">
            <a:spLocks noGrp="1"/>
          </p:cNvSpPr>
          <p:nvPr>
            <p:ph type="title"/>
          </p:nvPr>
        </p:nvSpPr>
        <p:spPr>
          <a:xfrm>
            <a:off x="437441" y="192023"/>
            <a:ext cx="7288386" cy="1247775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三. 对爱的回应</a:t>
            </a:r>
          </a:p>
        </p:txBody>
      </p:sp>
      <p:sp>
        <p:nvSpPr>
          <p:cNvPr id="163" name="2. 遵守神的命令…"/>
          <p:cNvSpPr txBox="1">
            <a:spLocks noGrp="1"/>
          </p:cNvSpPr>
          <p:nvPr>
            <p:ph type="body" idx="1"/>
          </p:nvPr>
        </p:nvSpPr>
        <p:spPr>
          <a:xfrm>
            <a:off x="92810" y="1247775"/>
            <a:ext cx="8958381" cy="517639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392098">
              <a:spcBef>
                <a:spcPts val="1336"/>
              </a:spcBef>
              <a:buSzTx/>
              <a:buNone/>
              <a:defRPr sz="4180" b="1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pPr>
            <a:r>
              <a:t>2. 遵守神的命令</a:t>
            </a:r>
          </a:p>
          <a:p>
            <a:pPr marL="0" indent="0" algn="ctr" defTabSz="392098">
              <a:spcBef>
                <a:spcPts val="1336"/>
              </a:spcBef>
              <a:buSzTx/>
              <a:buNone/>
              <a:defRPr sz="4180" b="1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pPr>
            <a:r>
              <a:t>ethnos G1484 = 民， 国</a:t>
            </a:r>
          </a:p>
          <a:p>
            <a:pPr marL="641307" lvl="1" indent="-259576" defTabSz="392098">
              <a:spcBef>
                <a:spcPts val="1336"/>
              </a:spcBef>
              <a:defRPr sz="4180"/>
            </a:pPr>
            <a:r>
              <a:t>“所以，你们要去，使万</a:t>
            </a:r>
            <a:r>
              <a:rPr>
                <a:solidFill>
                  <a:srgbClr val="FF2600"/>
                </a:solidFill>
              </a:rPr>
              <a:t>民</a:t>
            </a:r>
            <a:r>
              <a:t>作我的门徒，奉父、子、圣灵的名给他们施洗。” 马太福音 28:19 </a:t>
            </a:r>
          </a:p>
          <a:p>
            <a:pPr marL="641307" lvl="1" indent="-259576" defTabSz="392098">
              <a:spcBef>
                <a:spcPts val="1336"/>
              </a:spcBef>
              <a:defRPr sz="4180"/>
            </a:pPr>
            <a:r>
              <a:t>“因为主曾这样吩咐我们说： 我已经立你作</a:t>
            </a:r>
            <a:r>
              <a:rPr>
                <a:solidFill>
                  <a:srgbClr val="FF2600"/>
                </a:solidFill>
              </a:rPr>
              <a:t>外邦人</a:t>
            </a:r>
            <a:r>
              <a:t>的光， 叫你施行救恩，直到地极。」”使徒行传 13:47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三. 对爱的回应"/>
          <p:cNvSpPr txBox="1">
            <a:spLocks noGrp="1"/>
          </p:cNvSpPr>
          <p:nvPr>
            <p:ph type="title"/>
          </p:nvPr>
        </p:nvSpPr>
        <p:spPr>
          <a:xfrm>
            <a:off x="437441" y="192023"/>
            <a:ext cx="7288386" cy="1247775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三. 对爱的回应</a:t>
            </a:r>
          </a:p>
        </p:txBody>
      </p:sp>
      <p:sp>
        <p:nvSpPr>
          <p:cNvPr id="166" name="3. 禾场广大：…"/>
          <p:cNvSpPr txBox="1">
            <a:spLocks noGrp="1"/>
          </p:cNvSpPr>
          <p:nvPr>
            <p:ph type="body" sz="half" idx="1"/>
          </p:nvPr>
        </p:nvSpPr>
        <p:spPr>
          <a:xfrm>
            <a:off x="154809" y="1187368"/>
            <a:ext cx="3076956" cy="485793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1406"/>
              </a:spcBef>
              <a:buSzTx/>
              <a:buNone/>
              <a:defRPr sz="4500" b="1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pPr>
            <a:r>
              <a:t>3. 禾场广大：</a:t>
            </a:r>
          </a:p>
          <a:p>
            <a:pPr marL="0" indent="0">
              <a:spcBef>
                <a:spcPts val="1406"/>
              </a:spcBef>
              <a:buSzTx/>
              <a:buNone/>
              <a:defRPr sz="3600" b="1">
                <a:solidFill>
                  <a:schemeClr val="accent6">
                    <a:hueOff val="-186402"/>
                    <a:lumOff val="-30311"/>
                  </a:schemeClr>
                </a:solidFill>
              </a:defRPr>
            </a:pPr>
            <a:r>
              <a:t>全球74亿人，238国家，族群16839个，未及族群近七千。全球大约三分之一基督徒。委身的基督徒仅12%。</a:t>
            </a:r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2"/>
          <a:srcRect l="3444" r="3444"/>
          <a:stretch>
            <a:fillRect/>
          </a:stretch>
        </p:blipFill>
        <p:spPr>
          <a:xfrm>
            <a:off x="3455525" y="2559284"/>
            <a:ext cx="5547905" cy="31206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三. 对爱的回应"/>
          <p:cNvSpPr txBox="1">
            <a:spLocks noGrp="1"/>
          </p:cNvSpPr>
          <p:nvPr>
            <p:ph type="title"/>
          </p:nvPr>
        </p:nvSpPr>
        <p:spPr>
          <a:xfrm>
            <a:off x="437441" y="192023"/>
            <a:ext cx="7288386" cy="1247775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三. 对爱的回应</a:t>
            </a:r>
          </a:p>
        </p:txBody>
      </p:sp>
      <p:sp>
        <p:nvSpPr>
          <p:cNvPr id="170" name="4, 不传有祸了…"/>
          <p:cNvSpPr txBox="1">
            <a:spLocks noGrp="1"/>
          </p:cNvSpPr>
          <p:nvPr>
            <p:ph type="body" idx="1"/>
          </p:nvPr>
        </p:nvSpPr>
        <p:spPr>
          <a:xfrm>
            <a:off x="92810" y="1247775"/>
            <a:ext cx="8958381" cy="517639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 defTabSz="284787">
              <a:spcBef>
                <a:spcPts val="914"/>
              </a:spcBef>
              <a:buSzTx/>
              <a:buNone/>
              <a:defRPr sz="4278" b="1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pPr>
            <a:r>
              <a:t>4, 不传有祸了</a:t>
            </a:r>
          </a:p>
          <a:p>
            <a:pPr marL="465791" lvl="1" indent="-188534" defTabSz="284787">
              <a:spcBef>
                <a:spcPts val="914"/>
              </a:spcBef>
              <a:defRPr sz="4278"/>
            </a:pPr>
            <a:r>
              <a:t>我传福音原没有可夸的，因为我是不得已的。若不传福音，我便有祸了。”哥林多前书 9:16 </a:t>
            </a:r>
          </a:p>
          <a:p>
            <a:pPr marL="465791" lvl="1" indent="-188534" defTabSz="284787">
              <a:spcBef>
                <a:spcPts val="914"/>
              </a:spcBef>
              <a:defRPr sz="4278"/>
            </a:pPr>
            <a:r>
              <a:t>全世界基督徒个人收入的总值是31兆美元，其中98．1%的奉献都是为自己所用包括建堂和日常使用基金，1．8%用在基督教会和福音机构。外地宣教占0．1%。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三. 对爱的回应"/>
          <p:cNvSpPr txBox="1">
            <a:spLocks noGrp="1"/>
          </p:cNvSpPr>
          <p:nvPr>
            <p:ph type="title"/>
          </p:nvPr>
        </p:nvSpPr>
        <p:spPr>
          <a:xfrm>
            <a:off x="437441" y="192023"/>
            <a:ext cx="7288386" cy="1247775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三. 对爱的回应</a:t>
            </a:r>
          </a:p>
        </p:txBody>
      </p:sp>
      <p:sp>
        <p:nvSpPr>
          <p:cNvPr id="173" name="5， 我们的行动…"/>
          <p:cNvSpPr txBox="1">
            <a:spLocks noGrp="1"/>
          </p:cNvSpPr>
          <p:nvPr>
            <p:ph type="body" idx="1"/>
          </p:nvPr>
        </p:nvSpPr>
        <p:spPr>
          <a:xfrm>
            <a:off x="92810" y="1247775"/>
            <a:ext cx="8958381" cy="517639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defTabSz="268278">
              <a:spcBef>
                <a:spcPts val="914"/>
              </a:spcBef>
              <a:buSzTx/>
              <a:buNone/>
              <a:defRPr sz="4030" b="1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pPr>
            <a:r>
              <a:t>5， 我们的行动</a:t>
            </a:r>
          </a:p>
          <a:p>
            <a:pPr marL="323868" indent="-323868" defTabSz="268278">
              <a:spcBef>
                <a:spcPts val="914"/>
              </a:spcBef>
              <a:defRPr sz="4030" b="1">
                <a:solidFill>
                  <a:schemeClr val="accent6">
                    <a:hueOff val="-186402"/>
                    <a:lumOff val="-30311"/>
                  </a:schemeClr>
                </a:solidFill>
              </a:defRPr>
            </a:pPr>
            <a:r>
              <a:t>举牌</a:t>
            </a:r>
          </a:p>
          <a:p>
            <a:pPr marL="323868" indent="-323868" defTabSz="268278">
              <a:spcBef>
                <a:spcPts val="914"/>
              </a:spcBef>
              <a:defRPr sz="4030" b="1">
                <a:solidFill>
                  <a:schemeClr val="accent6">
                    <a:hueOff val="-186402"/>
                    <a:lumOff val="-30311"/>
                  </a:schemeClr>
                </a:solidFill>
              </a:defRPr>
            </a:pPr>
            <a:r>
              <a:t>土耳其</a:t>
            </a:r>
          </a:p>
          <a:p>
            <a:pPr marL="323868" indent="-323868" defTabSz="268278">
              <a:spcBef>
                <a:spcPts val="914"/>
              </a:spcBef>
              <a:defRPr sz="4030" b="1">
                <a:solidFill>
                  <a:schemeClr val="accent6">
                    <a:hueOff val="-186402"/>
                    <a:lumOff val="-30311"/>
                  </a:schemeClr>
                </a:solidFill>
              </a:defRPr>
            </a:pPr>
            <a:r>
              <a:t>东肯宣教</a:t>
            </a:r>
          </a:p>
          <a:p>
            <a:pPr marL="323868" indent="-323868" defTabSz="268278">
              <a:spcBef>
                <a:spcPts val="914"/>
              </a:spcBef>
              <a:defRPr sz="4030" b="1">
                <a:solidFill>
                  <a:schemeClr val="accent6">
                    <a:hueOff val="-186402"/>
                    <a:lumOff val="-30311"/>
                  </a:schemeClr>
                </a:solidFill>
              </a:defRPr>
            </a:pPr>
            <a:r>
              <a:t>RM House</a:t>
            </a:r>
          </a:p>
          <a:p>
            <a:pPr marL="323868" indent="-323868" defTabSz="268278">
              <a:spcBef>
                <a:spcPts val="914"/>
              </a:spcBef>
              <a:defRPr sz="4030" b="1">
                <a:solidFill>
                  <a:schemeClr val="accent6">
                    <a:hueOff val="-186402"/>
                    <a:lumOff val="-30311"/>
                  </a:schemeClr>
                </a:solidFill>
              </a:defRPr>
            </a:pPr>
            <a:r>
              <a:t>Honduras 7/7-14</a:t>
            </a:r>
          </a:p>
          <a:p>
            <a:pPr marL="323868" indent="-323868" defTabSz="268278">
              <a:spcBef>
                <a:spcPts val="914"/>
              </a:spcBef>
              <a:defRPr sz="4030" b="1">
                <a:solidFill>
                  <a:schemeClr val="accent6">
                    <a:hueOff val="-186402"/>
                    <a:lumOff val="-30311"/>
                  </a:schemeClr>
                </a:solidFill>
              </a:defRPr>
            </a:pPr>
            <a:r>
              <a:t>宣教周末 10/28-30</a:t>
            </a:r>
          </a:p>
          <a:p>
            <a:pPr marL="323868" indent="-323868" defTabSz="268278">
              <a:spcBef>
                <a:spcPts val="914"/>
              </a:spcBef>
              <a:defRPr sz="4030" b="1">
                <a:solidFill>
                  <a:schemeClr val="accent6">
                    <a:hueOff val="-186402"/>
                    <a:lumOff val="-30311"/>
                  </a:schemeClr>
                </a:solidFill>
              </a:defRPr>
            </a:pPr>
            <a:r>
              <a:t>建堂 30 年纪念 10/8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耶稣喂饱四千"/>
          <p:cNvSpPr txBox="1">
            <a:spLocks noGrp="1"/>
          </p:cNvSpPr>
          <p:nvPr>
            <p:ph type="ctrTitle"/>
          </p:nvPr>
        </p:nvSpPr>
        <p:spPr>
          <a:xfrm>
            <a:off x="197644" y="990600"/>
            <a:ext cx="8748712" cy="187642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0400"/>
            </a:lvl1pPr>
          </a:lstStyle>
          <a:p>
            <a:r>
              <a:rPr dirty="0" err="1"/>
              <a:t>耶稣喂饱四千</a:t>
            </a:r>
            <a:endParaRPr dirty="0"/>
          </a:p>
        </p:txBody>
      </p:sp>
      <p:sp>
        <p:nvSpPr>
          <p:cNvPr id="120" name="Arthur Yin…"/>
          <p:cNvSpPr txBox="1">
            <a:spLocks noGrp="1"/>
          </p:cNvSpPr>
          <p:nvPr>
            <p:ph type="subTitle" sz="quarter" idx="1"/>
          </p:nvPr>
        </p:nvSpPr>
        <p:spPr>
          <a:xfrm>
            <a:off x="583228" y="4540700"/>
            <a:ext cx="7591426" cy="1181101"/>
          </a:xfrm>
          <a:prstGeom prst="rect">
            <a:avLst/>
          </a:prstGeom>
        </p:spPr>
        <p:txBody>
          <a:bodyPr/>
          <a:lstStyle/>
          <a:p>
            <a:pPr defTabSz="321933">
              <a:defRPr sz="1871"/>
            </a:pPr>
            <a:r>
              <a:t>Arthur Yin</a:t>
            </a:r>
          </a:p>
          <a:p>
            <a:pPr defTabSz="321933">
              <a:defRPr sz="1871"/>
            </a:pPr>
            <a:r>
              <a:t>4/30/2023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“那报佳音，传平安， 报好信，传救恩的， 对锡安说：你的神作王了！ 这人的脚登山何等佳美！”以赛亚书 52:7"/>
          <p:cNvSpPr txBox="1">
            <a:spLocks noGrp="1"/>
          </p:cNvSpPr>
          <p:nvPr>
            <p:ph type="title"/>
          </p:nvPr>
        </p:nvSpPr>
        <p:spPr>
          <a:xfrm>
            <a:off x="776288" y="1157287"/>
            <a:ext cx="7591425" cy="311372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22656">
              <a:defRPr sz="5328"/>
            </a:lvl1pPr>
          </a:lstStyle>
          <a:p>
            <a:r>
              <a:t>“那报佳音，传平安， 报好信，传救恩的， 对锡安说：你的神作王了！ 这人的脚登山何等佳美！”以赛亚书 52:7 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总结…"/>
          <p:cNvSpPr txBox="1">
            <a:spLocks noGrp="1"/>
          </p:cNvSpPr>
          <p:nvPr>
            <p:ph type="title"/>
          </p:nvPr>
        </p:nvSpPr>
        <p:spPr>
          <a:xfrm>
            <a:off x="106337" y="304800"/>
            <a:ext cx="8931326" cy="600997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30188">
              <a:spcBef>
                <a:spcPts val="1125"/>
              </a:spcBef>
              <a:defRPr sz="7360">
                <a:solidFill>
                  <a:schemeClr val="accent5">
                    <a:hueOff val="122773"/>
                    <a:satOff val="6301"/>
                    <a:lumOff val="-20829"/>
                  </a:schemeClr>
                </a:solidFill>
              </a:defRPr>
            </a:pPr>
            <a:r>
              <a:rPr dirty="0" err="1"/>
              <a:t>总结</a:t>
            </a:r>
            <a:endParaRPr dirty="0"/>
          </a:p>
          <a:p>
            <a:pPr defTabSz="330188">
              <a:spcBef>
                <a:spcPts val="1125"/>
              </a:spcBef>
              <a:defRPr sz="5920"/>
            </a:pPr>
            <a:r>
              <a:rPr dirty="0"/>
              <a:t>The Great Commission is not an option to be considered; it is a command to be obeyed.</a:t>
            </a:r>
          </a:p>
          <a:p>
            <a:pPr defTabSz="330188">
              <a:spcBef>
                <a:spcPts val="1125"/>
              </a:spcBef>
              <a:defRPr sz="5920"/>
            </a:pPr>
            <a:r>
              <a:rPr dirty="0" err="1"/>
              <a:t>大使命不是选择</a:t>
            </a:r>
            <a:r>
              <a:rPr dirty="0"/>
              <a:t>，</a:t>
            </a:r>
          </a:p>
          <a:p>
            <a:pPr defTabSz="330188">
              <a:spcBef>
                <a:spcPts val="1125"/>
              </a:spcBef>
              <a:defRPr sz="5920"/>
            </a:pPr>
            <a:r>
              <a:rPr dirty="0" err="1"/>
              <a:t>而是神的命令</a:t>
            </a:r>
            <a:r>
              <a:rPr dirty="0"/>
              <a:t>。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" descr="Image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818188" y="473608"/>
            <a:ext cx="7516553" cy="3873380"/>
          </a:xfrm>
          <a:prstGeom prst="rect">
            <a:avLst/>
          </a:prstGeom>
        </p:spPr>
      </p:pic>
      <p:sp>
        <p:nvSpPr>
          <p:cNvPr id="123" name="前言"/>
          <p:cNvSpPr txBox="1">
            <a:spLocks noGrp="1"/>
          </p:cNvSpPr>
          <p:nvPr>
            <p:ph type="title"/>
          </p:nvPr>
        </p:nvSpPr>
        <p:spPr>
          <a:xfrm>
            <a:off x="776288" y="4097871"/>
            <a:ext cx="7591425" cy="1645668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前言</a:t>
            </a:r>
          </a:p>
        </p:txBody>
      </p:sp>
      <p:sp>
        <p:nvSpPr>
          <p:cNvPr id="124" name="五千人 vs 四千人"/>
          <p:cNvSpPr txBox="1">
            <a:spLocks noGrp="1"/>
          </p:cNvSpPr>
          <p:nvPr>
            <p:ph type="body" sz="quarter" idx="1"/>
          </p:nvPr>
        </p:nvSpPr>
        <p:spPr>
          <a:xfrm>
            <a:off x="776288" y="5229225"/>
            <a:ext cx="7591425" cy="1275532"/>
          </a:xfrm>
          <a:prstGeom prst="rect">
            <a:avLst/>
          </a:prstGeom>
        </p:spPr>
        <p:txBody>
          <a:bodyPr anchor="ctr"/>
          <a:lstStyle>
            <a:lvl1pPr defTabSz="557671">
              <a:defRPr sz="4084"/>
            </a:lvl1pPr>
          </a:lstStyle>
          <a:p>
            <a:r>
              <a:t>五千人 vs 四千人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一，比较两处经文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一，比较两处经文</a:t>
            </a:r>
          </a:p>
        </p:txBody>
      </p:sp>
      <p:sp>
        <p:nvSpPr>
          <p:cNvPr id="127" name="A. 四千简介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73239" indent="-273239">
              <a:defRPr sz="6100"/>
            </a:pPr>
            <a:r>
              <a:t>A. 四千简介</a:t>
            </a:r>
          </a:p>
          <a:p>
            <a:pPr marL="273239" indent="-273239">
              <a:defRPr sz="6100"/>
            </a:pPr>
            <a:r>
              <a:t>B. 与五千比较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“那时，又有许多人聚集，并没有什么吃的。耶稣叫门徒来，说： 「我怜悯这众人；因为他们同我在这里已经三天，也没有吃的了。 我若打发他们饿着回家，就必在路上困乏，因为其中有从远处来的。」 门徒回答说：「在这野地，从哪里能得饼，叫这些人吃饱呢？」 耶稣问他们说：「你们有多少饼？」他们说：「七个。」 他吩咐众人坐在地上，就拿着这七个饼祝谢了，擘开，递给门徒，叫他们摆开，门徒就摆在众人面前。 又有几条小鱼；耶稣祝了福，就吩咐也摆在众人面前。 众人都吃，并且吃饱了，收拾剩下的零碎，有七筐子。 人数约有四千。耶稣打发"/>
          <p:cNvSpPr txBox="1">
            <a:spLocks noGrp="1"/>
          </p:cNvSpPr>
          <p:nvPr>
            <p:ph type="title"/>
          </p:nvPr>
        </p:nvSpPr>
        <p:spPr>
          <a:xfrm>
            <a:off x="349671" y="624111"/>
            <a:ext cx="8314508" cy="560977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169221">
              <a:defRPr sz="3034"/>
            </a:pPr>
            <a:r>
              <a:t>“那时，又有许多人聚集，并</a:t>
            </a:r>
            <a:r>
              <a:rPr>
                <a:solidFill>
                  <a:srgbClr val="FF2600"/>
                </a:solidFill>
              </a:rPr>
              <a:t>没有什么吃的</a:t>
            </a:r>
            <a:r>
              <a:t>。</a:t>
            </a:r>
            <a:r>
              <a:rPr>
                <a:solidFill>
                  <a:srgbClr val="FF2600"/>
                </a:solidFill>
              </a:rPr>
              <a:t>耶稣叫</a:t>
            </a:r>
            <a:r>
              <a:t>门徒来，说： 「我</a:t>
            </a:r>
            <a:r>
              <a:rPr>
                <a:solidFill>
                  <a:srgbClr val="FC0F02"/>
                </a:solidFill>
              </a:rPr>
              <a:t>怜悯</a:t>
            </a:r>
            <a:r>
              <a:t>这众人；因为他们同我在这里</a:t>
            </a:r>
            <a:r>
              <a:rPr>
                <a:solidFill>
                  <a:srgbClr val="FF2600"/>
                </a:solidFill>
              </a:rPr>
              <a:t>已经三天</a:t>
            </a:r>
            <a:r>
              <a:t>，也没有吃的了。 我若打发他们</a:t>
            </a:r>
            <a:r>
              <a:rPr>
                <a:solidFill>
                  <a:srgbClr val="FF2600"/>
                </a:solidFill>
              </a:rPr>
              <a:t>饿着回家</a:t>
            </a:r>
            <a:r>
              <a:t>，</a:t>
            </a:r>
            <a:r>
              <a:rPr>
                <a:solidFill>
                  <a:srgbClr val="FF2600"/>
                </a:solidFill>
              </a:rPr>
              <a:t>就必在路上困乏</a:t>
            </a:r>
            <a:r>
              <a:t>，因为其中有从</a:t>
            </a:r>
            <a:r>
              <a:rPr>
                <a:solidFill>
                  <a:srgbClr val="FF2600"/>
                </a:solidFill>
              </a:rPr>
              <a:t>远处</a:t>
            </a:r>
            <a:r>
              <a:t>来的。」 门徒回答说：「</a:t>
            </a:r>
            <a:r>
              <a:rPr>
                <a:solidFill>
                  <a:srgbClr val="FF2600"/>
                </a:solidFill>
              </a:rPr>
              <a:t>在这野地，</a:t>
            </a:r>
            <a:r>
              <a:t>从哪里能得饼，叫这些人吃饱呢？」 耶稣问他们说：「你们有多少饼？」他们说：「</a:t>
            </a:r>
            <a:r>
              <a:rPr>
                <a:solidFill>
                  <a:srgbClr val="FF2600"/>
                </a:solidFill>
              </a:rPr>
              <a:t>七个</a:t>
            </a:r>
            <a:r>
              <a:t>。」 他吩咐众人坐在地上，就拿着这七个饼祝谢了，</a:t>
            </a:r>
            <a:r>
              <a:rPr>
                <a:solidFill>
                  <a:srgbClr val="FF2600"/>
                </a:solidFill>
              </a:rPr>
              <a:t>擘开</a:t>
            </a:r>
            <a:r>
              <a:rPr>
                <a:solidFill>
                  <a:schemeClr val="accent6">
                    <a:hueOff val="-186402"/>
                    <a:lumOff val="-30311"/>
                  </a:schemeClr>
                </a:solidFill>
              </a:rPr>
              <a:t>，</a:t>
            </a:r>
            <a:r>
              <a:rPr>
                <a:solidFill>
                  <a:srgbClr val="FC0F02"/>
                </a:solidFill>
              </a:rPr>
              <a:t>递给</a:t>
            </a:r>
            <a:r>
              <a:t>门徒，叫他们摆开，门徒就摆在众人面前。 又有几条小鱼；</a:t>
            </a:r>
            <a:r>
              <a:rPr>
                <a:solidFill>
                  <a:srgbClr val="FC0F02"/>
                </a:solidFill>
              </a:rPr>
              <a:t>耶稣祝了福</a:t>
            </a:r>
            <a:r>
              <a:t>，就吩咐也摆在众人面前。 众人都吃，并且</a:t>
            </a:r>
            <a:r>
              <a:rPr>
                <a:solidFill>
                  <a:srgbClr val="FC0F02"/>
                </a:solidFill>
              </a:rPr>
              <a:t>吃饱</a:t>
            </a:r>
            <a:r>
              <a:t>了，收拾</a:t>
            </a:r>
            <a:r>
              <a:rPr>
                <a:solidFill>
                  <a:srgbClr val="FF2600"/>
                </a:solidFill>
              </a:rPr>
              <a:t>剩下的零碎</a:t>
            </a:r>
            <a:r>
              <a:t>，有</a:t>
            </a:r>
            <a:r>
              <a:rPr>
                <a:solidFill>
                  <a:srgbClr val="FF2600"/>
                </a:solidFill>
              </a:rPr>
              <a:t>七筐子</a:t>
            </a:r>
            <a:r>
              <a:t>。 人数约有四千。耶稣打发他们走了， 随即同门徒上船，来到大玛努他境内。”</a:t>
            </a:r>
          </a:p>
          <a:p>
            <a:pPr defTabSz="169221">
              <a:defRPr sz="3034"/>
            </a:pPr>
            <a:r>
              <a:t>马可福音 8:1-10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“耶稣出来，见有许多的人，就怜悯他们，因为他们如同羊没有牧人一般，于是开口教训他们许多道理。 天已经晚了，门徒进前来，说：「这是野地，天已经晚了， 请叫众人散开，他们好往四面乡村里去，自己买什么吃。」 耶稣回答说：「你们给他们吃吧。」门徒说：「我们可以去买二十两银子的饼给他们吃吗？」 耶稣说：「你们有多少饼，可以去看看。」他们知道了，就说：「五个饼，两条鱼。」 耶稣吩咐他们，叫众人一帮一帮地坐在青草地上。 众人就一排一排地坐下，有一百一排的，有五十一排的。 耶稣拿着这五个饼，两条鱼，望着天祝福，擘开饼，"/>
          <p:cNvSpPr txBox="1">
            <a:spLocks noGrp="1"/>
          </p:cNvSpPr>
          <p:nvPr>
            <p:ph type="title"/>
          </p:nvPr>
        </p:nvSpPr>
        <p:spPr>
          <a:xfrm>
            <a:off x="540208" y="624110"/>
            <a:ext cx="7827505" cy="560978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165094">
              <a:defRPr sz="2960"/>
            </a:pPr>
            <a:r>
              <a:t>“耶稣出来，见有许多的人，就</a:t>
            </a:r>
            <a:r>
              <a:rPr>
                <a:solidFill>
                  <a:srgbClr val="FC0F02"/>
                </a:solidFill>
              </a:rPr>
              <a:t>怜悯</a:t>
            </a:r>
            <a:r>
              <a:t>他们，因为他们如同羊没有牧人一般，于是开口教训他们许多道理。 天已经晚了，门徒进前来，说：「这是</a:t>
            </a:r>
            <a:r>
              <a:rPr>
                <a:solidFill>
                  <a:srgbClr val="FF2600"/>
                </a:solidFill>
              </a:rPr>
              <a:t>野地</a:t>
            </a:r>
            <a:r>
              <a:t>，</a:t>
            </a:r>
            <a:r>
              <a:rPr>
                <a:solidFill>
                  <a:srgbClr val="FF2600"/>
                </a:solidFill>
              </a:rPr>
              <a:t>天已经晚了</a:t>
            </a:r>
            <a:r>
              <a:t>， 请叫众人散开，他们好往四面乡村里去，自己买什么吃。」 耶稣回答说：「</a:t>
            </a:r>
            <a:r>
              <a:rPr>
                <a:solidFill>
                  <a:srgbClr val="FC0F02"/>
                </a:solidFill>
              </a:rPr>
              <a:t>你们给他们吃吧。</a:t>
            </a:r>
            <a:r>
              <a:t>」门徒说：「我们可以去买二十两银子的饼给他们吃吗？」 耶稣说：「你们有多少饼，可以去看看。」他们知道了，就说：「</a:t>
            </a:r>
            <a:r>
              <a:rPr>
                <a:solidFill>
                  <a:srgbClr val="FF2600"/>
                </a:solidFill>
              </a:rPr>
              <a:t>五个饼，两条鱼</a:t>
            </a:r>
            <a:r>
              <a:t>。」 耶稣吩咐他们，叫众人一帮一帮地坐在青草地上。 众人就</a:t>
            </a:r>
            <a:r>
              <a:rPr>
                <a:solidFill>
                  <a:srgbClr val="FF2600"/>
                </a:solidFill>
              </a:rPr>
              <a:t>一排一排</a:t>
            </a:r>
            <a:r>
              <a:t>地坐下，有一百一排的，有五十一排的。 耶稣拿着这五个饼，两条鱼，</a:t>
            </a:r>
            <a:r>
              <a:rPr>
                <a:solidFill>
                  <a:srgbClr val="FC0F02"/>
                </a:solidFill>
              </a:rPr>
              <a:t>望着天祝福</a:t>
            </a:r>
            <a:r>
              <a:t>，</a:t>
            </a:r>
            <a:r>
              <a:rPr>
                <a:solidFill>
                  <a:srgbClr val="FC0F02"/>
                </a:solidFill>
              </a:rPr>
              <a:t>擘开饼</a:t>
            </a:r>
            <a:r>
              <a:t>，</a:t>
            </a:r>
            <a:r>
              <a:rPr>
                <a:solidFill>
                  <a:srgbClr val="FC0F02"/>
                </a:solidFill>
              </a:rPr>
              <a:t>递给门徒</a:t>
            </a:r>
            <a:r>
              <a:t>，摆在众人面前，也把那两条鱼分给众人。 他们都吃，并且</a:t>
            </a:r>
            <a:r>
              <a:rPr>
                <a:solidFill>
                  <a:srgbClr val="FC0F02"/>
                </a:solidFill>
              </a:rPr>
              <a:t>吃饱</a:t>
            </a:r>
            <a:r>
              <a:t>了。 门徒就把碎饼碎鱼收拾起来，装满了</a:t>
            </a:r>
            <a:r>
              <a:rPr>
                <a:solidFill>
                  <a:srgbClr val="FF2600"/>
                </a:solidFill>
              </a:rPr>
              <a:t>十二个篮子</a:t>
            </a:r>
            <a:r>
              <a:t>。 吃饼的</a:t>
            </a:r>
            <a:r>
              <a:rPr>
                <a:solidFill>
                  <a:srgbClr val="FF2600"/>
                </a:solidFill>
              </a:rPr>
              <a:t>男人共有五千</a:t>
            </a:r>
            <a:r>
              <a:t>。”马可福音 6:34-44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" descr="Image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501341" y="1542510"/>
            <a:ext cx="4189710" cy="4646967"/>
          </a:xfrm>
          <a:prstGeom prst="rect">
            <a:avLst/>
          </a:prstGeom>
        </p:spPr>
      </p:pic>
      <p:sp>
        <p:nvSpPr>
          <p:cNvPr id="134" name="经文比较 ：相同点"/>
          <p:cNvSpPr txBox="1">
            <a:spLocks noGrp="1"/>
          </p:cNvSpPr>
          <p:nvPr>
            <p:ph type="title"/>
          </p:nvPr>
        </p:nvSpPr>
        <p:spPr>
          <a:xfrm>
            <a:off x="538385" y="471487"/>
            <a:ext cx="7341171" cy="829383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defTabSz="498968">
              <a:defRPr sz="6290"/>
            </a:lvl1pPr>
          </a:lstStyle>
          <a:p>
            <a:r>
              <a:t>经文比较 ：相同点</a:t>
            </a:r>
          </a:p>
        </p:txBody>
      </p:sp>
      <p:graphicFrame>
        <p:nvGraphicFramePr>
          <p:cNvPr id="135" name="Table 1-1"/>
          <p:cNvGraphicFramePr/>
          <p:nvPr/>
        </p:nvGraphicFramePr>
        <p:xfrm>
          <a:off x="5010732" y="2339530"/>
          <a:ext cx="3605236" cy="3052928"/>
        </p:xfrm>
        <a:graphic>
          <a:graphicData uri="http://schemas.openxmlformats.org/drawingml/2006/table">
            <a:tbl>
              <a:tblPr bandRow="1"/>
              <a:tblGrid>
                <a:gridCol w="1802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2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3232"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五千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四千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232"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喂饱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喂饱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232"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爱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爱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232"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祝福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祝福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. 经文比较: *不同点*"/>
          <p:cNvSpPr txBox="1">
            <a:spLocks noGrp="1"/>
          </p:cNvSpPr>
          <p:nvPr>
            <p:ph type="title"/>
          </p:nvPr>
        </p:nvSpPr>
        <p:spPr>
          <a:xfrm>
            <a:off x="123824" y="357187"/>
            <a:ext cx="7641432" cy="829383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defTabSz="498968">
              <a:defRPr sz="6290"/>
            </a:lvl1pPr>
          </a:lstStyle>
          <a:p>
            <a:r>
              <a:t>C. 经文比较: *不同点*</a:t>
            </a:r>
          </a:p>
        </p:txBody>
      </p:sp>
      <p:graphicFrame>
        <p:nvGraphicFramePr>
          <p:cNvPr id="138" name="Table 1-1"/>
          <p:cNvGraphicFramePr/>
          <p:nvPr>
            <p:extLst>
              <p:ext uri="{D42A27DB-BD31-4B8C-83A1-F6EECF244321}">
                <p14:modId xmlns:p14="http://schemas.microsoft.com/office/powerpoint/2010/main" val="323038582"/>
              </p:ext>
            </p:extLst>
          </p:nvPr>
        </p:nvGraphicFramePr>
        <p:xfrm>
          <a:off x="788324" y="1371600"/>
          <a:ext cx="6976932" cy="4868118"/>
        </p:xfrm>
        <a:graphic>
          <a:graphicData uri="http://schemas.openxmlformats.org/drawingml/2006/table">
            <a:tbl>
              <a:tblPr bandRow="1"/>
              <a:tblGrid>
                <a:gridCol w="3488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8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902"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伯赛大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格拉森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五千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四千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问徒主动提出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耶稣主动提出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五饼二鱼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七饼几条鱼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十二蓝剩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七蓝剩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手提蓝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大蓝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 err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犹太人</a:t>
                      </a:r>
                      <a:endParaRPr sz="2600" b="1" dirty="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外帮人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马可 6:34-44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马可 8:1-10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0902"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一天</a:t>
                      </a: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buClrTx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 dirty="0" err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三天</a:t>
                      </a:r>
                      <a:endParaRPr sz="2600" b="1" dirty="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35719" marR="35719" marT="35719" marB="35719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87210" y="575186"/>
            <a:ext cx="8369581" cy="536165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t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5484</TotalTime>
  <Words>550</Words>
  <Application>Microsoft Office PowerPoint</Application>
  <PresentationFormat>On-screen Show (4:3)</PresentationFormat>
  <Paragraphs>102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Didot</vt:lpstr>
      <vt:lpstr>Helvetica Neue</vt:lpstr>
      <vt:lpstr>新細明體</vt:lpstr>
      <vt:lpstr>宋体</vt:lpstr>
      <vt:lpstr>Zapfino</vt:lpstr>
      <vt:lpstr>Arial</vt:lpstr>
      <vt:lpstr>Calibri</vt:lpstr>
      <vt:lpstr>Georgia</vt:lpstr>
      <vt:lpstr>Times New Roman</vt:lpstr>
      <vt:lpstr>15_Office Theme</vt:lpstr>
      <vt:lpstr>Renaissance</vt:lpstr>
      <vt:lpstr>從耶穌給四千人吃飽所聯想到的</vt:lpstr>
      <vt:lpstr>耶稣喂饱四千</vt:lpstr>
      <vt:lpstr>前言</vt:lpstr>
      <vt:lpstr>一，比较两处经文</vt:lpstr>
      <vt:lpstr>“那时，又有许多人聚集，并没有什么吃的。耶稣叫门徒来，说： 「我怜悯这众人；因为他们同我在这里已经三天，也没有吃的了。 我若打发他们饿着回家，就必在路上困乏，因为其中有从远处来的。」 门徒回答说：「在这野地，从哪里能得饼，叫这些人吃饱呢？」 耶稣问他们说：「你们有多少饼？」他们说：「七个。」 他吩咐众人坐在地上，就拿着这七个饼祝谢了，擘开，递给门徒，叫他们摆开，门徒就摆在众人面前。 又有几条小鱼；耶稣祝了福，就吩咐也摆在众人面前。 众人都吃，并且吃饱了，收拾剩下的零碎，有七筐子。 人数约有四千。耶稣打发他们走了， 随即同门徒上船，来到大玛努他境内。” 马可福音 8:1-10 </vt:lpstr>
      <vt:lpstr>“耶稣出来，见有许多的人，就怜悯他们，因为他们如同羊没有牧人一般，于是开口教训他们许多道理。 天已经晚了，门徒进前来，说：「这是野地，天已经晚了， 请叫众人散开，他们好往四面乡村里去，自己买什么吃。」 耶稣回答说：「你们给他们吃吧。」门徒说：「我们可以去买二十两银子的饼给他们吃吗？」 耶稣说：「你们有多少饼，可以去看看。」他们知道了，就说：「五个饼，两条鱼。」 耶稣吩咐他们，叫众人一帮一帮地坐在青草地上。 众人就一排一排地坐下，有一百一排的，有五十一排的。 耶稣拿着这五个饼，两条鱼，望着天祝福，擘开饼，递给门徒，摆在众人面前，也把那两条鱼分给众人。 他们都吃，并且吃饱了。 门徒就把碎饼碎鱼收拾起来，装满了十二个篮子。 吃饼的男人共有五千。”马可福音 6:34-44 </vt:lpstr>
      <vt:lpstr>经文比较 ：相同点</vt:lpstr>
      <vt:lpstr>C. 经文比较: *不同点*</vt:lpstr>
      <vt:lpstr>PowerPoint Presentation</vt:lpstr>
      <vt:lpstr>二. 从二处经文不同点所引发的</vt:lpstr>
      <vt:lpstr>PowerPoint Presentation</vt:lpstr>
      <vt:lpstr>   经文比较: *不同点*</vt:lpstr>
      <vt:lpstr>总结，神不偏待人</vt:lpstr>
      <vt:lpstr>三. 对爱的回应</vt:lpstr>
      <vt:lpstr>三. 对爱的回应</vt:lpstr>
      <vt:lpstr>三. 对爱的回应</vt:lpstr>
      <vt:lpstr>三. 对爱的回应</vt:lpstr>
      <vt:lpstr>三. 对爱的回应</vt:lpstr>
      <vt:lpstr>三. 对爱的回应</vt:lpstr>
      <vt:lpstr>“那报佳音，传平安， 报好信，传救恩的， 对锡安说：你的神作王了！ 这人的脚登山何等佳美！”以赛亚书 52:7 </vt:lpstr>
      <vt:lpstr>总结 The Great Commission is not an option to be considered; it is a command to be obeyed. 大使命不是选择， 而是神的命令。</vt:lpstr>
    </vt:vector>
  </TitlesOfParts>
  <Company>THIG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Yu</dc:creator>
  <cp:lastModifiedBy>eli</cp:lastModifiedBy>
  <cp:revision>714</cp:revision>
  <dcterms:created xsi:type="dcterms:W3CDTF">2012-02-03T13:37:34Z</dcterms:created>
  <dcterms:modified xsi:type="dcterms:W3CDTF">2023-04-30T19:41:06Z</dcterms:modified>
</cp:coreProperties>
</file>